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310" r:id="rId4"/>
    <p:sldId id="257" r:id="rId5"/>
    <p:sldId id="278" r:id="rId6"/>
    <p:sldId id="258" r:id="rId7"/>
    <p:sldId id="277" r:id="rId8"/>
    <p:sldId id="259" r:id="rId9"/>
    <p:sldId id="260" r:id="rId10"/>
    <p:sldId id="261" r:id="rId11"/>
    <p:sldId id="312" r:id="rId12"/>
    <p:sldId id="262" r:id="rId13"/>
    <p:sldId id="263" r:id="rId14"/>
    <p:sldId id="264" r:id="rId15"/>
    <p:sldId id="306" r:id="rId16"/>
    <p:sldId id="266" r:id="rId17"/>
    <p:sldId id="267" r:id="rId18"/>
    <p:sldId id="30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9" r:id="rId29"/>
    <p:sldId id="281" r:id="rId30"/>
    <p:sldId id="309" r:id="rId31"/>
    <p:sldId id="282" r:id="rId32"/>
    <p:sldId id="283" r:id="rId33"/>
    <p:sldId id="304" r:id="rId34"/>
    <p:sldId id="305" r:id="rId35"/>
    <p:sldId id="311" r:id="rId36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9" Type="http://schemas.openxmlformats.org/officeDocument/2006/relationships/tableStyles" Target="tableStyles.xml"/><Relationship Id="rId38" Type="http://schemas.openxmlformats.org/officeDocument/2006/relationships/viewProps" Target="viewProps.xml"/><Relationship Id="rId37" Type="http://schemas.openxmlformats.org/officeDocument/2006/relationships/presProps" Target="presProps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en-US" altLang="zh-CN"/>
              <a:t>Java</a:t>
            </a:r>
            <a:r>
              <a:rPr lang="zh-CN" altLang="en-US"/>
              <a:t>库中的设计模式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024890" y="365125"/>
            <a:ext cx="9130665" cy="606488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Builder</a:t>
            </a:r>
            <a:r>
              <a:rPr lang="en-US" altLang="zh-CN"/>
              <a:t>-</a:t>
            </a:r>
            <a:r>
              <a:rPr lang="zh-CN" altLang="en-US"/>
              <a:t>复杂对象的组装与</a:t>
            </a:r>
            <a:r>
              <a:rPr lang="zh-CN" altLang="en-US"/>
              <a:t>创建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java.lang.StringBuilder#append() </a:t>
            </a:r>
            <a:endParaRPr lang="zh-CN" altLang="en-US"/>
          </a:p>
          <a:p>
            <a:r>
              <a:rPr lang="zh-CN" altLang="en-US"/>
              <a:t>java.lang.StringBuffer#append() </a:t>
            </a:r>
            <a:endParaRPr lang="zh-CN" altLang="en-US"/>
          </a:p>
          <a:p>
            <a:r>
              <a:rPr lang="zh-CN" altLang="en-US"/>
              <a:t>java.nio.ByteBuffer#put() (CharBuffer, ShortBuffer, IntBuffer, LongBuffer, FloatBuffer</a:t>
            </a:r>
            <a:r>
              <a:rPr lang="en-US" altLang="zh-CN"/>
              <a:t>,</a:t>
            </a:r>
            <a:r>
              <a:rPr lang="zh-CN" altLang="en-US"/>
              <a:t>DoubleBuffer)</a:t>
            </a:r>
            <a:endParaRPr lang="zh-CN" altLang="en-US"/>
          </a:p>
          <a:p>
            <a:r>
              <a:rPr lang="zh-CN" altLang="en-US"/>
              <a:t>javax.swing.GroupLayout.Group#addComponent()</a:t>
            </a:r>
            <a:endParaRPr lang="zh-CN" altLang="en-US"/>
          </a:p>
          <a:p>
            <a:r>
              <a:rPr lang="zh-CN" altLang="en-US"/>
              <a:t>java.lang.Appendable的所有</a:t>
            </a:r>
            <a:r>
              <a:rPr lang="zh-CN" altLang="en-US"/>
              <a:t>实现类</a:t>
            </a:r>
            <a:endParaRPr lang="zh-CN" altLang="en-US"/>
          </a:p>
          <a:p>
            <a:r>
              <a:rPr lang="zh-CN" altLang="en-US"/>
              <a:t>java.util.stream.Stream.Builder</a:t>
            </a:r>
            <a:endParaRPr lang="zh-CN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Abstract </a:t>
            </a:r>
            <a:r>
              <a:rPr lang="en-US" altLang="zh-CN"/>
              <a:t>F</a:t>
            </a:r>
            <a:r>
              <a:rPr lang="zh-CN" altLang="en-US"/>
              <a:t>actory</a:t>
            </a:r>
            <a:r>
              <a:rPr lang="en-US" altLang="zh-CN"/>
              <a:t>-</a:t>
            </a:r>
            <a:r>
              <a:rPr lang="zh-CN" altLang="en-US"/>
              <a:t>产品族创建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javax.xml.parsers.DocumentBuilderFactory#newInstance()</a:t>
            </a:r>
            <a:endParaRPr lang="zh-CN" altLang="en-US"/>
          </a:p>
          <a:p>
            <a:r>
              <a:rPr lang="zh-CN" altLang="en-US"/>
              <a:t>javax.xml.transform.TransformerFactory#newInstance()</a:t>
            </a:r>
            <a:endParaRPr lang="zh-CN" altLang="en-US"/>
          </a:p>
          <a:p>
            <a:r>
              <a:rPr lang="zh-CN" altLang="en-US"/>
              <a:t>javax.xml.xpath.XPathFactory#newInstance()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en-US" altLang="zh-CN"/>
              <a:t>dom4j</a:t>
            </a:r>
            <a:endParaRPr lang="en-US" altLang="zh-CN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结构型Structural patterns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Adapter </a:t>
            </a:r>
            <a:r>
              <a:rPr lang="en-US" altLang="zh-CN"/>
              <a:t>-</a:t>
            </a:r>
            <a:r>
              <a:rPr lang="zh-CN" altLang="en-US"/>
              <a:t>不兼容结构协调</a:t>
            </a:r>
            <a:endParaRPr lang="zh-CN" altLang="en-US"/>
          </a:p>
          <a:p>
            <a:r>
              <a:rPr lang="zh-CN" altLang="en-US"/>
              <a:t>java.util.Arrays#asList()</a:t>
            </a:r>
            <a:endParaRPr lang="zh-CN" altLang="en-US"/>
          </a:p>
          <a:p>
            <a:r>
              <a:rPr lang="zh-CN" altLang="en-US"/>
              <a:t>java.util.Collections#list()</a:t>
            </a:r>
            <a:endParaRPr lang="zh-CN" altLang="en-US"/>
          </a:p>
          <a:p>
            <a:r>
              <a:rPr lang="zh-CN" altLang="en-US"/>
              <a:t>java.util.Collections#enumeration()</a:t>
            </a:r>
            <a:endParaRPr lang="zh-CN" altLang="en-US"/>
          </a:p>
          <a:p>
            <a:r>
              <a:rPr lang="zh-CN" altLang="en-US"/>
              <a:t>java.io.InputStreamReader(InputStream) java.io.OutputStreamWriter(OutputStream) </a:t>
            </a:r>
            <a:endParaRPr lang="zh-CN" altLang="en-US"/>
          </a:p>
          <a:p>
            <a:r>
              <a:rPr lang="zh-CN" altLang="en-US"/>
              <a:t>ContainerAdapter，ComponentAdapter，FocusAdapter</a:t>
            </a:r>
            <a:endParaRPr lang="zh-CN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77165" y="295275"/>
            <a:ext cx="5713730" cy="36607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3865" y="744220"/>
            <a:ext cx="6567170" cy="440626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065020" y="4187190"/>
            <a:ext cx="2540000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1 装饰器：一流多用。包装作用。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2 适配器：兼容类库。字节流当做字符流使用。</a:t>
            </a:r>
            <a:endParaRPr lang="zh-CN" alt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Composite</a:t>
            </a:r>
            <a:r>
              <a:rPr lang="en-US" altLang="zh-CN"/>
              <a:t>- </a:t>
            </a:r>
            <a:r>
              <a:rPr lang="zh-CN" altLang="en-US"/>
              <a:t>树形结构处理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java.awt.Container#add(Component) </a:t>
            </a:r>
            <a:endParaRPr lang="zh-CN" alt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Decorator </a:t>
            </a:r>
            <a:r>
              <a:rPr lang="en-US" altLang="zh-CN"/>
              <a:t>- </a:t>
            </a:r>
            <a:r>
              <a:rPr lang="zh-CN" altLang="en-US"/>
              <a:t>扩展系统功能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 java.io.InputStream, OutputStream, Reader and Writer </a:t>
            </a:r>
            <a:endParaRPr lang="zh-CN" altLang="en-US"/>
          </a:p>
          <a:p>
            <a:r>
              <a:rPr lang="zh-CN" altLang="en-US"/>
              <a:t>java.util.Collections, the checkedXXX(), synchronizedXXX() and unmodifiableXXX() .</a:t>
            </a:r>
            <a:endParaRPr lang="zh-CN" altLang="en-US"/>
          </a:p>
          <a:p>
            <a:r>
              <a:rPr lang="zh-CN" altLang="en-US"/>
              <a:t>javax.servlet.http.HttpServletRequestWrapper and HttpServletResponseWrapper</a:t>
            </a:r>
            <a:endParaRPr lang="zh-CN" altLang="en-US"/>
          </a:p>
          <a:p>
            <a:pPr marL="0" indent="0">
              <a:buNone/>
            </a:pPr>
            <a:endParaRPr lang="zh-CN" alt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29285" y="365125"/>
            <a:ext cx="4343400" cy="30861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9240" y="440055"/>
            <a:ext cx="5252720" cy="281051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Facade </a:t>
            </a:r>
            <a:r>
              <a:rPr lang="en-US" altLang="zh-CN"/>
              <a:t>- </a:t>
            </a:r>
            <a:r>
              <a:rPr lang="zh-CN" altLang="en-US"/>
              <a:t>提供统一入口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endParaRPr lang="zh-CN" altLang="en-US"/>
          </a:p>
          <a:p>
            <a:r>
              <a:rPr lang="zh-CN" altLang="en-US"/>
              <a:t>javax.faces.context.ExternalContext </a:t>
            </a:r>
            <a:r>
              <a:rPr lang="en-US" altLang="zh-CN"/>
              <a:t>(</a:t>
            </a:r>
            <a:r>
              <a:rPr lang="zh-CN" altLang="en-US"/>
              <a:t>ServletContext, HttpSession, HttpServletRequest, HttpServletResponse</a:t>
            </a:r>
            <a:r>
              <a:rPr lang="en-US" altLang="zh-CN"/>
              <a:t>)</a:t>
            </a:r>
            <a:endParaRPr lang="en-US" altLang="zh-CN"/>
          </a:p>
          <a:p>
            <a:r>
              <a:rPr lang="en-US" altLang="zh-CN"/>
              <a:t>javax.script.ScriptEngine</a:t>
            </a:r>
            <a:endParaRPr lang="en-US" altLang="zh-CN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Flyweight </a:t>
            </a:r>
            <a:r>
              <a:rPr lang="en-US" altLang="zh-CN"/>
              <a:t>- </a:t>
            </a:r>
            <a:r>
              <a:rPr lang="zh-CN" altLang="en-US"/>
              <a:t>实现对象复用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java.lang.Integer#valueOf(int) (Boolean, Byte, Character, Short, Long and BigDecimal)</a:t>
            </a:r>
            <a:endParaRPr lang="zh-C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36855" y="749300"/>
            <a:ext cx="11718290" cy="442658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Proxy </a:t>
            </a:r>
            <a:r>
              <a:rPr lang="en-US" altLang="zh-CN"/>
              <a:t>- </a:t>
            </a:r>
            <a:r>
              <a:rPr lang="zh-CN" altLang="en-US"/>
              <a:t>对象的间接访问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java.lang.reflect.Proxy</a:t>
            </a:r>
            <a:endParaRPr lang="zh-CN" alt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行为模式Behavioral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Chain of responsibility </a:t>
            </a:r>
            <a:r>
              <a:rPr lang="en-US" altLang="zh-CN"/>
              <a:t>- </a:t>
            </a:r>
            <a:r>
              <a:rPr lang="zh-CN" altLang="en-US"/>
              <a:t>请求的链式处理</a:t>
            </a:r>
            <a:endParaRPr lang="zh-CN" altLang="en-US"/>
          </a:p>
          <a:p>
            <a:r>
              <a:rPr lang="zh-CN" altLang="en-US"/>
              <a:t>java.util.logging.Logger#log()   </a:t>
            </a:r>
            <a:r>
              <a:rPr lang="en-US" altLang="zh-CN"/>
              <a:t>719</a:t>
            </a:r>
            <a:endParaRPr lang="zh-CN" altLang="en-US"/>
          </a:p>
          <a:p>
            <a:r>
              <a:rPr lang="zh-CN" altLang="en-US"/>
              <a:t>javax.servlet.Filter#doFilter()  </a:t>
            </a:r>
            <a:endParaRPr lang="zh-CN" altLang="en-US"/>
          </a:p>
          <a:p>
            <a:r>
              <a:rPr lang="en-US" altLang="zh-CN"/>
              <a:t>try catch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创建不同类型的记录器，赋予它们不同的错误级别，并在每个记录器中设置下一个记录器，每个记录器中的下一个记录器代表的是链的一部分</a:t>
            </a:r>
            <a:endParaRPr lang="en-US" altLang="zh-CN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Command 请求发送者和接受者解耦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java.lang.Runnable 实现类</a:t>
            </a:r>
            <a:endParaRPr lang="zh-CN" altLang="en-US"/>
          </a:p>
          <a:p>
            <a:r>
              <a:rPr lang="zh-CN" altLang="en-US"/>
              <a:t>javax.swing.Action 实现类</a:t>
            </a:r>
            <a:endParaRPr lang="zh-CN" altLang="en-US"/>
          </a:p>
          <a:p>
            <a:r>
              <a:rPr lang="zh-CN" altLang="en-US"/>
              <a:t>Executor</a:t>
            </a:r>
            <a:r>
              <a:rPr lang="en-US" altLang="zh-CN"/>
              <a:t>.execute</a:t>
            </a:r>
            <a:endParaRPr lang="en-US" altLang="zh-CN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Interpreter  解释器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java.util.Pattern</a:t>
            </a:r>
            <a:endParaRPr lang="zh-CN" altLang="en-US"/>
          </a:p>
          <a:p>
            <a:r>
              <a:rPr lang="zh-CN" altLang="en-US"/>
              <a:t>java.text.Normalizer</a:t>
            </a:r>
            <a:endParaRPr lang="zh-CN" altLang="en-US"/>
          </a:p>
          <a:p>
            <a:r>
              <a:rPr lang="zh-CN" altLang="en-US"/>
              <a:t>java.text.Format子类</a:t>
            </a:r>
            <a:endParaRPr lang="zh-CN" altLang="en-US"/>
          </a:p>
          <a:p>
            <a:r>
              <a:rPr lang="en-US" altLang="zh-CN"/>
              <a:t>Javac</a:t>
            </a:r>
            <a:endParaRPr lang="zh-CN" altLang="en-US"/>
          </a:p>
          <a:p>
            <a:pPr marL="0" indent="0">
              <a:buNone/>
            </a:pPr>
            <a:endParaRPr lang="zh-CN" alt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Iterator 遍历聚合对象中的元素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java.util.Iterator </a:t>
            </a:r>
            <a:endParaRPr lang="zh-CN" altLang="en-US"/>
          </a:p>
          <a:p>
            <a:r>
              <a:rPr lang="zh-CN" altLang="en-US"/>
              <a:t>java.util.Scanner</a:t>
            </a:r>
            <a:endParaRPr lang="zh-CN" altLang="en-US"/>
          </a:p>
          <a:p>
            <a:r>
              <a:rPr lang="zh-CN" altLang="en-US"/>
              <a:t>java.util.Enumeration实现类</a:t>
            </a:r>
            <a:endParaRPr lang="zh-CN" alt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Mediator 协调多个对象交互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java.util.Timer</a:t>
            </a:r>
            <a:r>
              <a:rPr lang="en-US" altLang="zh-CN"/>
              <a:t>.</a:t>
            </a:r>
            <a:r>
              <a:rPr lang="zh-CN" altLang="en-US"/>
              <a:t>scheduleXXX()</a:t>
            </a:r>
            <a:endParaRPr lang="zh-CN" altLang="en-US"/>
          </a:p>
          <a:p>
            <a:r>
              <a:rPr lang="zh-CN" altLang="en-US"/>
              <a:t>java.util.concurrent.Executor#execute()</a:t>
            </a:r>
            <a:endParaRPr lang="zh-CN" altLang="en-US"/>
          </a:p>
          <a:p>
            <a:r>
              <a:rPr lang="zh-CN" altLang="en-US"/>
              <a:t>java.util.concurrent.ExecutorService</a:t>
            </a:r>
            <a:r>
              <a:rPr lang="en-US" altLang="zh-CN"/>
              <a:t>.</a:t>
            </a:r>
            <a:r>
              <a:rPr lang="zh-CN" altLang="en-US"/>
              <a:t>invokeXXX() submit() </a:t>
            </a:r>
            <a:endParaRPr lang="zh-CN" altLang="en-US"/>
          </a:p>
          <a:p>
            <a:r>
              <a:rPr lang="zh-CN" altLang="en-US"/>
              <a:t>java.util.concurrent.ScheduledExecutorService</a:t>
            </a:r>
            <a:r>
              <a:rPr lang="en-US" altLang="zh-CN"/>
              <a:t>.</a:t>
            </a:r>
            <a:r>
              <a:rPr lang="zh-CN" altLang="en-US"/>
              <a:t>scheduleXXX() </a:t>
            </a:r>
            <a:endParaRPr lang="zh-CN" altLang="en-US"/>
          </a:p>
          <a:p>
            <a:r>
              <a:rPr lang="zh-CN" altLang="en-US"/>
              <a:t>java.lang.reflect.Method#invoke()</a:t>
            </a:r>
            <a:endParaRPr lang="zh-CN" alt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Memento 备忘录模式</a:t>
            </a:r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java.util.Date</a:t>
            </a:r>
            <a:r>
              <a:rPr lang="en-US" altLang="zh-CN"/>
              <a:t>.</a:t>
            </a:r>
            <a:r>
              <a:rPr lang="zh-CN" altLang="en-US"/>
              <a:t>set</a:t>
            </a:r>
            <a:r>
              <a:rPr lang="en-US" altLang="zh-CN"/>
              <a:t>XXX</a:t>
            </a:r>
            <a:endParaRPr lang="en-US" altLang="zh-CN"/>
          </a:p>
          <a:p>
            <a:r>
              <a:rPr lang="zh-CN" altLang="en-US"/>
              <a:t>java.io.Serializable实现类</a:t>
            </a:r>
            <a:endParaRPr lang="zh-CN" altLang="en-US"/>
          </a:p>
          <a:p>
            <a:pPr marL="0" indent="0">
              <a:buNone/>
            </a:pPr>
            <a:endParaRPr lang="zh-CN" alt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Observer </a:t>
            </a:r>
            <a:r>
              <a:rPr lang="en-US" altLang="zh-CN"/>
              <a:t>- </a:t>
            </a:r>
            <a:r>
              <a:rPr lang="zh-CN" altLang="en-US"/>
              <a:t>对象间联动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java.util.Observer/java.util.Observable </a:t>
            </a:r>
            <a:endParaRPr lang="zh-CN" altLang="en-US"/>
          </a:p>
          <a:p>
            <a:r>
              <a:rPr lang="zh-CN" altLang="en-US"/>
              <a:t>java.util.EventListener实现类</a:t>
            </a:r>
            <a:endParaRPr lang="zh-CN" altLang="en-US"/>
          </a:p>
          <a:p>
            <a:r>
              <a:rPr lang="zh-CN" altLang="en-US"/>
              <a:t>javax.servlet.http.HttpSessionBindingListener</a:t>
            </a:r>
            <a:endParaRPr lang="zh-CN" altLang="en-US"/>
          </a:p>
          <a:p>
            <a:r>
              <a:rPr lang="zh-CN" altLang="en-US"/>
              <a:t>javax.servlet.http.HttpSessionAttributeListener</a:t>
            </a:r>
            <a:endParaRPr lang="zh-CN" altLang="en-US"/>
          </a:p>
          <a:p>
            <a:pPr marL="0" indent="0">
              <a:buNone/>
            </a:pPr>
            <a:endParaRPr lang="zh-CN" alt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Strategy 策略模式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java.util.Comparator#compare()</a:t>
            </a:r>
            <a:endParaRPr lang="zh-CN" altLang="en-US"/>
          </a:p>
          <a:p>
            <a:r>
              <a:rPr lang="zh-CN" altLang="en-US"/>
              <a:t>Collections#sort().</a:t>
            </a:r>
            <a:endParaRPr lang="zh-CN" altLang="en-US"/>
          </a:p>
          <a:p>
            <a:pPr marL="0" indent="0">
              <a:buNone/>
            </a:pPr>
            <a:endParaRPr lang="zh-CN" alt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30910" y="526415"/>
            <a:ext cx="10855960" cy="52324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分类与地位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实现模式</a:t>
            </a:r>
            <a:endParaRPr lang="zh-CN" altLang="en-US"/>
          </a:p>
          <a:p>
            <a:r>
              <a:rPr lang="zh-CN" altLang="en-US"/>
              <a:t>设计模式</a:t>
            </a:r>
            <a:endParaRPr lang="zh-CN" altLang="en-US"/>
          </a:p>
          <a:p>
            <a:r>
              <a:rPr lang="zh-CN" altLang="en-US"/>
              <a:t>企业应用模式</a:t>
            </a:r>
            <a:endParaRPr lang="zh-CN" altLang="en-US"/>
          </a:p>
          <a:p>
            <a:r>
              <a:rPr lang="en-US" altLang="zh-CN"/>
              <a:t>J2EE</a:t>
            </a:r>
            <a:r>
              <a:rPr lang="zh-CN" altLang="en-US"/>
              <a:t>模式</a:t>
            </a:r>
            <a:endParaRPr lang="zh-CN" altLang="en-US"/>
          </a:p>
          <a:p>
            <a:r>
              <a:rPr lang="zh-CN" altLang="en-US"/>
              <a:t>云计算模式</a:t>
            </a:r>
            <a:endParaRPr lang="zh-CN" altLang="en-US"/>
          </a:p>
          <a:p>
            <a:r>
              <a:rPr lang="zh-CN" altLang="en-US"/>
              <a:t>并发模式</a:t>
            </a:r>
            <a:endParaRPr lang="zh-CN" altLang="en-US"/>
          </a:p>
          <a:p>
            <a:r>
              <a:rPr lang="zh-CN" altLang="en-US"/>
              <a:t>容器设计模式</a:t>
            </a:r>
            <a:r>
              <a:rPr lang="en-US" altLang="zh-CN"/>
              <a:t>( Design Patterns for Container-based Distributed Systems)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Template method 定义基本框架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java.io.InputStream, java.io.OutputStream, java.io.Reader and java.io.Writer.</a:t>
            </a:r>
            <a:endParaRPr lang="zh-CN" altLang="en-US"/>
          </a:p>
          <a:p>
            <a:r>
              <a:rPr lang="zh-CN" altLang="en-US"/>
              <a:t>java.util.AbstractList, java.util.AbstractSe</a:t>
            </a:r>
            <a:r>
              <a:rPr lang="en-US" altLang="zh-CN"/>
              <a:t>t,</a:t>
            </a:r>
            <a:r>
              <a:rPr lang="zh-CN" altLang="en-US"/>
              <a:t>java.util.AbstractMap.</a:t>
            </a:r>
            <a:endParaRPr lang="zh-CN" altLang="en-US"/>
          </a:p>
          <a:p>
            <a:pPr marL="0" indent="0">
              <a:buNone/>
            </a:pPr>
            <a:endParaRPr lang="zh-CN" alt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Visitor 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javax.lang.model.element.AnnotationValue and AnnotationValueVisitor</a:t>
            </a:r>
            <a:endParaRPr lang="zh-CN" altLang="en-US"/>
          </a:p>
          <a:p>
            <a:r>
              <a:rPr lang="zh-CN" altLang="en-US"/>
              <a:t>javax.lang.model.element.Element and ElementVisitor</a:t>
            </a:r>
            <a:endParaRPr lang="zh-CN" altLang="en-US"/>
          </a:p>
          <a:p>
            <a:r>
              <a:rPr lang="zh-CN" altLang="en-US"/>
              <a:t>javax.lang.model.type.TypeMirror and TypeVisitor</a:t>
            </a:r>
            <a:endParaRPr lang="zh-CN" altLang="en-US"/>
          </a:p>
          <a:p>
            <a:r>
              <a:rPr lang="zh-CN" altLang="en-US"/>
              <a:t>java.nio.file.FileVisitor and SimpleFileVisitor</a:t>
            </a:r>
            <a:endParaRPr lang="zh-CN" altLang="en-US"/>
          </a:p>
          <a:p>
            <a:r>
              <a:rPr lang="zh-CN" altLang="en-US"/>
              <a:t>javax.faces.component.visit.VisitContext and VisitCallback</a:t>
            </a:r>
            <a:endParaRPr lang="zh-CN" altLang="en-US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290320" y="643255"/>
            <a:ext cx="7345045" cy="4910455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191895" y="805180"/>
            <a:ext cx="9575800" cy="43053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365125"/>
            <a:ext cx="10516235" cy="618871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07950" y="137160"/>
            <a:ext cx="12058015" cy="641731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设计模式特点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1  </a:t>
            </a:r>
            <a:r>
              <a:rPr lang="zh-CN" altLang="en-US"/>
              <a:t>总是将变化的事物和不变的事物分离开。</a:t>
            </a:r>
            <a:endParaRPr lang="zh-CN" altLang="en-US"/>
          </a:p>
          <a:p>
            <a:r>
              <a:rPr lang="en-US" altLang="zh-CN"/>
              <a:t>2  可复用面向对象软件的基础</a:t>
            </a:r>
            <a:r>
              <a:rPr lang="zh-CN" altLang="en-US"/>
              <a:t>。</a:t>
            </a:r>
            <a:endParaRPr lang="en-US" altLang="zh-CN"/>
          </a:p>
          <a:p>
            <a:r>
              <a:rPr lang="en-US" altLang="zh-CN"/>
              <a:t>3  基于接口的复用</a:t>
            </a:r>
            <a:r>
              <a:rPr lang="zh-CN" altLang="en-US"/>
              <a:t>，</a:t>
            </a:r>
            <a:r>
              <a:rPr lang="en-US" altLang="zh-CN"/>
              <a:t>代码重载的方案。</a:t>
            </a:r>
            <a:endParaRPr lang="en-US" altLang="zh-CN"/>
          </a:p>
          <a:p>
            <a:r>
              <a:rPr lang="en-US" altLang="zh-CN"/>
              <a:t>4  委派</a:t>
            </a:r>
            <a:r>
              <a:rPr lang="zh-CN" altLang="en-US"/>
              <a:t>，继承是基础技术。</a:t>
            </a:r>
            <a:endParaRPr lang="zh-CN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p>
            <a:r>
              <a:rPr lang="zh-CN" altLang="en-US"/>
              <a:t>设计模式分类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分类维度：目的和范畴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其他维度：模式类别，问题类别</a:t>
            </a:r>
            <a:r>
              <a:rPr lang="en-US" altLang="zh-CN"/>
              <a:t>(分布式系统,交互式系统,可适应系统,</a:t>
            </a:r>
            <a:r>
              <a:rPr lang="zh-CN" altLang="en-US"/>
              <a:t>资源</a:t>
            </a:r>
            <a:r>
              <a:rPr lang="en-US" altLang="zh-CN"/>
              <a:t>管理,通信)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7060" y="2203450"/>
            <a:ext cx="10211435" cy="24511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zh-CN" altLang="en-US"/>
              <a:t>创建型(Creational)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Singleton 单例 </a:t>
            </a:r>
            <a:r>
              <a:rPr lang="en-US" altLang="zh-CN"/>
              <a:t>- </a:t>
            </a:r>
            <a:r>
              <a:rPr lang="zh-CN" altLang="en-US"/>
              <a:t>确保对象唯一性</a:t>
            </a:r>
            <a:endParaRPr lang="zh-CN" altLang="en-US"/>
          </a:p>
          <a:p>
            <a:r>
              <a:rPr lang="zh-CN" altLang="en-US"/>
              <a:t>java.lang.Runtime#getRuntime()</a:t>
            </a:r>
            <a:endParaRPr lang="zh-CN" altLang="en-US"/>
          </a:p>
          <a:p>
            <a:r>
              <a:rPr lang="zh-CN" altLang="en-US"/>
              <a:t>java.awt.Desktop#getDesktop()</a:t>
            </a:r>
            <a:endParaRPr lang="zh-CN" altLang="en-US"/>
          </a:p>
          <a:p>
            <a:r>
              <a:rPr lang="zh-CN" altLang="en-US"/>
              <a:t>java.lang.System#getSecurityManager()</a:t>
            </a:r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Prototype</a:t>
            </a:r>
            <a:r>
              <a:rPr lang="en-US" altLang="zh-CN"/>
              <a:t>-</a:t>
            </a:r>
            <a:r>
              <a:rPr lang="zh-CN" altLang="en-US"/>
              <a:t>对象的克隆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java.lang.Object#clone()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63090" y="2350770"/>
            <a:ext cx="7882255" cy="356743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Factory method</a:t>
            </a:r>
            <a:r>
              <a:rPr lang="en-US" altLang="zh-CN"/>
              <a:t>-</a:t>
            </a:r>
            <a:r>
              <a:rPr lang="zh-CN" altLang="en-US"/>
              <a:t>多态工厂实现</a:t>
            </a:r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java.util.Calendar#getInstance()   </a:t>
            </a:r>
            <a:r>
              <a:rPr lang="en-US" altLang="zh-CN"/>
              <a:t>1658</a:t>
            </a:r>
            <a:endParaRPr lang="zh-CN" altLang="en-US"/>
          </a:p>
          <a:p>
            <a:r>
              <a:rPr lang="zh-CN" altLang="en-US"/>
              <a:t>java.util.ResourceBundle#getBundle()</a:t>
            </a:r>
            <a:endParaRPr lang="zh-CN" altLang="en-US"/>
          </a:p>
          <a:p>
            <a:r>
              <a:rPr lang="zh-CN" altLang="en-US"/>
              <a:t>java.text.NumberFormat#getInstance()   </a:t>
            </a:r>
            <a:r>
              <a:rPr lang="en-US" altLang="zh-CN"/>
              <a:t>869</a:t>
            </a:r>
            <a:r>
              <a:rPr lang="zh-CN" altLang="en-US"/>
              <a:t>   </a:t>
            </a:r>
            <a:endParaRPr lang="zh-CN" altLang="en-US"/>
          </a:p>
          <a:p>
            <a:r>
              <a:rPr lang="zh-CN" altLang="en-US"/>
              <a:t>java.nio.charset.Charset#forName()</a:t>
            </a:r>
            <a:endParaRPr lang="zh-CN" altLang="en-US"/>
          </a:p>
          <a:p>
            <a:r>
              <a:rPr lang="zh-CN" altLang="en-US"/>
              <a:t>java.net.URLStreamHandlerFactory#createURLStreamHandler</a:t>
            </a:r>
            <a:endParaRPr lang="zh-CN" altLang="en-US"/>
          </a:p>
          <a:p>
            <a:r>
              <a:rPr lang="zh-CN" altLang="en-US"/>
              <a:t>java.util.EnumSet#of()  </a:t>
            </a:r>
            <a:endParaRPr lang="zh-CN" altLang="en-US"/>
          </a:p>
          <a:p>
            <a:r>
              <a:rPr lang="zh-CN" altLang="en-US"/>
              <a:t>javax.xml.bind.JAXBContext#createMarshaller() </a:t>
            </a:r>
            <a:endParaRPr lang="zh-CN" alt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3429</Words>
  <Application>WPS 演示</Application>
  <PresentationFormat>宽屏</PresentationFormat>
  <Paragraphs>180</Paragraphs>
  <Slides>34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34</vt:i4>
      </vt:variant>
    </vt:vector>
  </HeadingPairs>
  <TitlesOfParts>
    <vt:vector size="46" baseType="lpstr">
      <vt:lpstr>Arial</vt:lpstr>
      <vt:lpstr>方正书宋_GBK</vt:lpstr>
      <vt:lpstr>Wingdings</vt:lpstr>
      <vt:lpstr>Calibri Light</vt:lpstr>
      <vt:lpstr>Helvetica Neue</vt:lpstr>
      <vt:lpstr>宋体</vt:lpstr>
      <vt:lpstr>汉仪书宋二KW</vt:lpstr>
      <vt:lpstr>Calibri</vt:lpstr>
      <vt:lpstr>微软雅黑</vt:lpstr>
      <vt:lpstr>汉仪旗黑KW</vt:lpstr>
      <vt:lpstr>Arial Unicode MS</vt:lpstr>
      <vt:lpstr>Office 主题</vt:lpstr>
      <vt:lpstr>Java核心库中的设计模式</vt:lpstr>
      <vt:lpstr>PowerPoint 演示文稿</vt:lpstr>
      <vt:lpstr>分类与地位</vt:lpstr>
      <vt:lpstr>PowerPoint 演示文稿</vt:lpstr>
      <vt:lpstr>设计模式特点</vt:lpstr>
      <vt:lpstr>设计模式分类</vt:lpstr>
      <vt:lpstr>创建型(Creational)</vt:lpstr>
      <vt:lpstr>Prototype</vt:lpstr>
      <vt:lpstr>Factory method </vt:lpstr>
      <vt:lpstr>PowerPoint 演示文稿</vt:lpstr>
      <vt:lpstr>Builder</vt:lpstr>
      <vt:lpstr>Abstract factory</vt:lpstr>
      <vt:lpstr>结构型Structural patterns</vt:lpstr>
      <vt:lpstr>PowerPoint 演示文稿</vt:lpstr>
      <vt:lpstr>Composite</vt:lpstr>
      <vt:lpstr>Decorator </vt:lpstr>
      <vt:lpstr>PowerPoint 演示文稿</vt:lpstr>
      <vt:lpstr>Facade </vt:lpstr>
      <vt:lpstr>Flyweight </vt:lpstr>
      <vt:lpstr>Proxy </vt:lpstr>
      <vt:lpstr>行为模式Behavioral</vt:lpstr>
      <vt:lpstr>Command </vt:lpstr>
      <vt:lpstr>Interpreter </vt:lpstr>
      <vt:lpstr>Iterator</vt:lpstr>
      <vt:lpstr>Mediator</vt:lpstr>
      <vt:lpstr>Memento</vt:lpstr>
      <vt:lpstr>Observer </vt:lpstr>
      <vt:lpstr>Strategy </vt:lpstr>
      <vt:lpstr>PowerPoint 演示文稿</vt:lpstr>
      <vt:lpstr>Template method</vt:lpstr>
      <vt:lpstr>Visitor 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lili</dc:creator>
  <cp:lastModifiedBy>lili</cp:lastModifiedBy>
  <cp:revision>11</cp:revision>
  <dcterms:created xsi:type="dcterms:W3CDTF">2019-08-22T02:59:57Z</dcterms:created>
  <dcterms:modified xsi:type="dcterms:W3CDTF">2019-08-22T02:59:57Z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2052-1.4.0.1935</vt:lpwstr>
  </property>
</Properties>
</file>